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5" r:id="rId7"/>
    <p:sldId id="266" r:id="rId8"/>
    <p:sldId id="267" r:id="rId9"/>
    <p:sldId id="268" r:id="rId10"/>
    <p:sldId id="283" r:id="rId11"/>
    <p:sldId id="270" r:id="rId12"/>
    <p:sldId id="272" r:id="rId13"/>
    <p:sldId id="273" r:id="rId14"/>
    <p:sldId id="274" r:id="rId15"/>
    <p:sldId id="275" r:id="rId16"/>
    <p:sldId id="285" r:id="rId17"/>
    <p:sldId id="276" r:id="rId18"/>
    <p:sldId id="277" r:id="rId19"/>
    <p:sldId id="278" r:id="rId20"/>
    <p:sldId id="282" r:id="rId21"/>
    <p:sldId id="28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8"/>
    <p:restoredTop sz="94662"/>
  </p:normalViewPr>
  <p:slideViewPr>
    <p:cSldViewPr snapToGrid="0" snapToObjects="1">
      <p:cViewPr varScale="1">
        <p:scale>
          <a:sx n="84" d="100"/>
          <a:sy n="84" d="100"/>
        </p:scale>
        <p:origin x="9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python-programming-language/" TargetMode="External"/><Relationship Id="rId2" Type="http://schemas.openxmlformats.org/officeDocument/2006/relationships/hyperlink" Target="https://www.kaggle.com/vardan95ghazaryan/top-250-football-transfers-from-2000-to-201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7F36-E8A4-1E41-A272-57E39516E344}"/>
              </a:ext>
            </a:extLst>
          </p:cNvPr>
          <p:cNvSpPr>
            <a:spLocks noGrp="1"/>
          </p:cNvSpPr>
          <p:nvPr>
            <p:ph type="ctrTitle"/>
          </p:nvPr>
        </p:nvSpPr>
        <p:spPr/>
        <p:txBody>
          <a:bodyPr/>
          <a:lstStyle/>
          <a:p>
            <a:pPr algn="ctr"/>
            <a:r>
              <a:rPr lang="en-US" sz="6600" dirty="0">
                <a:solidFill>
                  <a:schemeClr val="tx1">
                    <a:lumMod val="95000"/>
                  </a:schemeClr>
                </a:solidFill>
                <a:latin typeface="Copperplate Gothic Bold" panose="020E0705020206020404" pitchFamily="34" charset="77"/>
              </a:rPr>
              <a:t>FOOTBALL TRANSFER MARKET ANALYSIS</a:t>
            </a:r>
          </a:p>
        </p:txBody>
      </p:sp>
      <p:sp>
        <p:nvSpPr>
          <p:cNvPr id="3" name="Subtitle 2">
            <a:extLst>
              <a:ext uri="{FF2B5EF4-FFF2-40B4-BE49-F238E27FC236}">
                <a16:creationId xmlns:a16="http://schemas.microsoft.com/office/drawing/2014/main" id="{E7B4555F-C383-FB49-B663-18CA2A330E90}"/>
              </a:ext>
            </a:extLst>
          </p:cNvPr>
          <p:cNvSpPr>
            <a:spLocks noGrp="1"/>
          </p:cNvSpPr>
          <p:nvPr>
            <p:ph type="subTitle" idx="1"/>
          </p:nvPr>
        </p:nvSpPr>
        <p:spPr>
          <a:xfrm>
            <a:off x="1154955" y="4777379"/>
            <a:ext cx="10486918" cy="1523059"/>
          </a:xfrm>
        </p:spPr>
        <p:txBody>
          <a:bodyPr>
            <a:normAutofit/>
          </a:bodyPr>
          <a:lstStyle/>
          <a:p>
            <a:r>
              <a:rPr lang="en-US" dirty="0"/>
              <a:t>															</a:t>
            </a:r>
            <a:r>
              <a:rPr lang="en-US" dirty="0" smtClean="0"/>
              <a:t> </a:t>
            </a:r>
            <a:r>
              <a:rPr lang="en-US" dirty="0"/>
              <a:t>															   </a:t>
            </a:r>
            <a:r>
              <a:rPr lang="en-US" dirty="0" smtClean="0"/>
              <a:t>								- </a:t>
            </a:r>
            <a:r>
              <a:rPr lang="en-US" dirty="0"/>
              <a:t>NISHANT TRIPATHY</a:t>
            </a:r>
          </a:p>
          <a:p>
            <a:r>
              <a:rPr lang="en-US" dirty="0"/>
              <a:t>																				</a:t>
            </a:r>
          </a:p>
        </p:txBody>
      </p:sp>
    </p:spTree>
    <p:extLst>
      <p:ext uri="{BB962C8B-B14F-4D97-AF65-F5344CB8AC3E}">
        <p14:creationId xmlns:p14="http://schemas.microsoft.com/office/powerpoint/2010/main" val="2432405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0355BA-83E1-C54A-BAD6-5E8839B47F11}"/>
              </a:ext>
            </a:extLst>
          </p:cNvPr>
          <p:cNvPicPr>
            <a:picLocks noGrp="1" noChangeAspect="1"/>
          </p:cNvPicPr>
          <p:nvPr>
            <p:ph idx="1"/>
          </p:nvPr>
        </p:nvPicPr>
        <p:blipFill>
          <a:blip r:embed="rId2"/>
          <a:stretch>
            <a:fillRect/>
          </a:stretch>
        </p:blipFill>
        <p:spPr>
          <a:xfrm>
            <a:off x="224790" y="1172544"/>
            <a:ext cx="11967210" cy="1348740"/>
          </a:xfrm>
        </p:spPr>
      </p:pic>
      <p:sp>
        <p:nvSpPr>
          <p:cNvPr id="6" name="TextBox 5">
            <a:extLst>
              <a:ext uri="{FF2B5EF4-FFF2-40B4-BE49-F238E27FC236}">
                <a16:creationId xmlns:a16="http://schemas.microsoft.com/office/drawing/2014/main" id="{F8C73994-F0E7-9B44-9B79-825A25D9BCF5}"/>
              </a:ext>
            </a:extLst>
          </p:cNvPr>
          <p:cNvSpPr txBox="1"/>
          <p:nvPr/>
        </p:nvSpPr>
        <p:spPr>
          <a:xfrm>
            <a:off x="1241265" y="2960401"/>
            <a:ext cx="10817385" cy="584775"/>
          </a:xfrm>
          <a:prstGeom prst="rect">
            <a:avLst/>
          </a:prstGeom>
          <a:noFill/>
        </p:spPr>
        <p:txBody>
          <a:bodyPr wrap="none" rtlCol="0">
            <a:spAutoFit/>
          </a:bodyPr>
          <a:lstStyle/>
          <a:p>
            <a:r>
              <a:rPr lang="en-US" sz="3200" dirty="0"/>
              <a:t>Effect of the most expensive transfer in football history</a:t>
            </a:r>
          </a:p>
        </p:txBody>
      </p:sp>
      <p:sp>
        <p:nvSpPr>
          <p:cNvPr id="3" name="TextBox 2"/>
          <p:cNvSpPr txBox="1"/>
          <p:nvPr/>
        </p:nvSpPr>
        <p:spPr>
          <a:xfrm>
            <a:off x="828675" y="4423410"/>
            <a:ext cx="10492740" cy="1569660"/>
          </a:xfrm>
          <a:prstGeom prst="rect">
            <a:avLst/>
          </a:prstGeom>
          <a:noFill/>
        </p:spPr>
        <p:txBody>
          <a:bodyPr wrap="square" rtlCol="0">
            <a:spAutoFit/>
          </a:bodyPr>
          <a:lstStyle/>
          <a:p>
            <a:r>
              <a:rPr lang="en-US" sz="2400" dirty="0" smtClean="0"/>
              <a:t>This is useful to indicate the massive spike in transfer fee in the year 2017-18 which can be seen in the graph in the last slide. This can be credited to single transfer which had a huge impact on the market and hence the asking price for future transfers also spiraled upwards.</a:t>
            </a:r>
            <a:endParaRPr lang="en-US" sz="2400" dirty="0"/>
          </a:p>
        </p:txBody>
      </p:sp>
    </p:spTree>
    <p:extLst>
      <p:ext uri="{BB962C8B-B14F-4D97-AF65-F5344CB8AC3E}">
        <p14:creationId xmlns:p14="http://schemas.microsoft.com/office/powerpoint/2010/main" val="1690312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D85BA6-4771-F244-B949-BB3293A77386}"/>
              </a:ext>
            </a:extLst>
          </p:cNvPr>
          <p:cNvSpPr txBox="1"/>
          <p:nvPr/>
        </p:nvSpPr>
        <p:spPr>
          <a:xfrm>
            <a:off x="2161309" y="6317673"/>
            <a:ext cx="7398327" cy="369332"/>
          </a:xfrm>
          <a:prstGeom prst="rect">
            <a:avLst/>
          </a:prstGeom>
          <a:noFill/>
        </p:spPr>
        <p:txBody>
          <a:bodyPr wrap="square" rtlCol="0">
            <a:spAutoFit/>
          </a:bodyPr>
          <a:lstStyle/>
          <a:p>
            <a:r>
              <a:rPr lang="en-US" dirty="0"/>
              <a:t>Box plot of Market values of the 5 biggest leagues in the world</a:t>
            </a:r>
          </a:p>
        </p:txBody>
      </p:sp>
      <p:pic>
        <p:nvPicPr>
          <p:cNvPr id="9" name="Content Placeholder 8">
            <a:extLst>
              <a:ext uri="{FF2B5EF4-FFF2-40B4-BE49-F238E27FC236}">
                <a16:creationId xmlns:a16="http://schemas.microsoft.com/office/drawing/2014/main" id="{6D42B7FB-5BA3-C74F-B966-88A25D5B5824}"/>
              </a:ext>
            </a:extLst>
          </p:cNvPr>
          <p:cNvPicPr>
            <a:picLocks noGrp="1" noChangeAspect="1"/>
          </p:cNvPicPr>
          <p:nvPr>
            <p:ph idx="1"/>
          </p:nvPr>
        </p:nvPicPr>
        <p:blipFill>
          <a:blip r:embed="rId2"/>
          <a:stretch>
            <a:fillRect/>
          </a:stretch>
        </p:blipFill>
        <p:spPr>
          <a:xfrm>
            <a:off x="1308384" y="452718"/>
            <a:ext cx="8446947" cy="5694218"/>
          </a:xfrm>
        </p:spPr>
      </p:pic>
    </p:spTree>
    <p:extLst>
      <p:ext uri="{BB962C8B-B14F-4D97-AF65-F5344CB8AC3E}">
        <p14:creationId xmlns:p14="http://schemas.microsoft.com/office/powerpoint/2010/main" val="877678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9449-877B-7C4A-9B26-9B22C92D2BB6}"/>
              </a:ext>
            </a:extLst>
          </p:cNvPr>
          <p:cNvSpPr>
            <a:spLocks noGrp="1"/>
          </p:cNvSpPr>
          <p:nvPr>
            <p:ph type="title"/>
          </p:nvPr>
        </p:nvSpPr>
        <p:spPr/>
        <p:txBody>
          <a:bodyPr/>
          <a:lstStyle/>
          <a:p>
            <a:r>
              <a:rPr lang="en-US" dirty="0"/>
              <a:t>Correlational Analysis</a:t>
            </a:r>
          </a:p>
        </p:txBody>
      </p:sp>
      <p:pic>
        <p:nvPicPr>
          <p:cNvPr id="5" name="Content Placeholder 4">
            <a:extLst>
              <a:ext uri="{FF2B5EF4-FFF2-40B4-BE49-F238E27FC236}">
                <a16:creationId xmlns:a16="http://schemas.microsoft.com/office/drawing/2014/main" id="{19E7DC43-4509-764A-9002-7E9C9FC6D3B8}"/>
              </a:ext>
            </a:extLst>
          </p:cNvPr>
          <p:cNvPicPr>
            <a:picLocks noGrp="1" noChangeAspect="1"/>
          </p:cNvPicPr>
          <p:nvPr>
            <p:ph idx="1"/>
          </p:nvPr>
        </p:nvPicPr>
        <p:blipFill>
          <a:blip r:embed="rId2"/>
          <a:stretch>
            <a:fillRect/>
          </a:stretch>
        </p:blipFill>
        <p:spPr>
          <a:xfrm>
            <a:off x="448222" y="2862046"/>
            <a:ext cx="4035773" cy="767845"/>
          </a:xfrm>
        </p:spPr>
      </p:pic>
      <p:pic>
        <p:nvPicPr>
          <p:cNvPr id="7" name="Picture 6">
            <a:extLst>
              <a:ext uri="{FF2B5EF4-FFF2-40B4-BE49-F238E27FC236}">
                <a16:creationId xmlns:a16="http://schemas.microsoft.com/office/drawing/2014/main" id="{B209556F-F760-F247-8CD2-7C6E5BBE1536}"/>
              </a:ext>
            </a:extLst>
          </p:cNvPr>
          <p:cNvPicPr>
            <a:picLocks noChangeAspect="1"/>
          </p:cNvPicPr>
          <p:nvPr/>
        </p:nvPicPr>
        <p:blipFill>
          <a:blip r:embed="rId3"/>
          <a:stretch>
            <a:fillRect/>
          </a:stretch>
        </p:blipFill>
        <p:spPr>
          <a:xfrm>
            <a:off x="5129066" y="2252088"/>
            <a:ext cx="6418005" cy="2553631"/>
          </a:xfrm>
          <a:prstGeom prst="rect">
            <a:avLst/>
          </a:prstGeom>
        </p:spPr>
      </p:pic>
      <p:sp>
        <p:nvSpPr>
          <p:cNvPr id="8" name="TextBox 7">
            <a:extLst>
              <a:ext uri="{FF2B5EF4-FFF2-40B4-BE49-F238E27FC236}">
                <a16:creationId xmlns:a16="http://schemas.microsoft.com/office/drawing/2014/main" id="{FAC708E0-B688-F846-B6C2-B99E055CAAFA}"/>
              </a:ext>
            </a:extLst>
          </p:cNvPr>
          <p:cNvSpPr txBox="1"/>
          <p:nvPr/>
        </p:nvSpPr>
        <p:spPr>
          <a:xfrm>
            <a:off x="1828800" y="4235576"/>
            <a:ext cx="1303020" cy="523220"/>
          </a:xfrm>
          <a:prstGeom prst="rect">
            <a:avLst/>
          </a:prstGeom>
          <a:noFill/>
        </p:spPr>
        <p:txBody>
          <a:bodyPr wrap="square" rtlCol="0">
            <a:spAutoFit/>
          </a:bodyPr>
          <a:lstStyle/>
          <a:p>
            <a:r>
              <a:rPr lang="en-US" sz="2800" dirty="0"/>
              <a:t>Code</a:t>
            </a:r>
          </a:p>
        </p:txBody>
      </p:sp>
      <p:sp>
        <p:nvSpPr>
          <p:cNvPr id="11" name="TextBox 10">
            <a:extLst>
              <a:ext uri="{FF2B5EF4-FFF2-40B4-BE49-F238E27FC236}">
                <a16:creationId xmlns:a16="http://schemas.microsoft.com/office/drawing/2014/main" id="{5043A0F6-A45E-B640-9B65-E4157744D1FE}"/>
              </a:ext>
            </a:extLst>
          </p:cNvPr>
          <p:cNvSpPr txBox="1"/>
          <p:nvPr/>
        </p:nvSpPr>
        <p:spPr>
          <a:xfrm>
            <a:off x="7707684" y="5187309"/>
            <a:ext cx="2343150" cy="523220"/>
          </a:xfrm>
          <a:prstGeom prst="rect">
            <a:avLst/>
          </a:prstGeom>
          <a:noFill/>
        </p:spPr>
        <p:txBody>
          <a:bodyPr wrap="square" rtlCol="0">
            <a:spAutoFit/>
          </a:bodyPr>
          <a:lstStyle/>
          <a:p>
            <a:r>
              <a:rPr lang="en-US" sz="2800" dirty="0"/>
              <a:t>Output</a:t>
            </a:r>
          </a:p>
        </p:txBody>
      </p:sp>
    </p:spTree>
    <p:extLst>
      <p:ext uri="{BB962C8B-B14F-4D97-AF65-F5344CB8AC3E}">
        <p14:creationId xmlns:p14="http://schemas.microsoft.com/office/powerpoint/2010/main" val="242560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2A1FC-0E77-534A-B1D1-1611E74A19FD}"/>
              </a:ext>
            </a:extLst>
          </p:cNvPr>
          <p:cNvSpPr>
            <a:spLocks noGrp="1"/>
          </p:cNvSpPr>
          <p:nvPr>
            <p:ph type="title"/>
          </p:nvPr>
        </p:nvSpPr>
        <p:spPr>
          <a:xfrm>
            <a:off x="96982" y="203093"/>
            <a:ext cx="9404723" cy="1400530"/>
          </a:xfrm>
        </p:spPr>
        <p:txBody>
          <a:bodyPr/>
          <a:lstStyle/>
          <a:p>
            <a:r>
              <a:rPr lang="en-US" dirty="0"/>
              <a:t>Market Value vs Transfer Fee</a:t>
            </a:r>
          </a:p>
        </p:txBody>
      </p:sp>
      <p:pic>
        <p:nvPicPr>
          <p:cNvPr id="5" name="Content Placeholder 4">
            <a:extLst>
              <a:ext uri="{FF2B5EF4-FFF2-40B4-BE49-F238E27FC236}">
                <a16:creationId xmlns:a16="http://schemas.microsoft.com/office/drawing/2014/main" id="{7704F333-039C-154F-992E-3013D854E8EA}"/>
              </a:ext>
            </a:extLst>
          </p:cNvPr>
          <p:cNvPicPr>
            <a:picLocks noGrp="1" noChangeAspect="1"/>
          </p:cNvPicPr>
          <p:nvPr>
            <p:ph idx="1"/>
          </p:nvPr>
        </p:nvPicPr>
        <p:blipFill>
          <a:blip r:embed="rId2"/>
          <a:stretch>
            <a:fillRect/>
          </a:stretch>
        </p:blipFill>
        <p:spPr>
          <a:xfrm>
            <a:off x="96982" y="1108711"/>
            <a:ext cx="6681009" cy="5086458"/>
          </a:xfrm>
        </p:spPr>
      </p:pic>
      <p:pic>
        <p:nvPicPr>
          <p:cNvPr id="7" name="Picture 6">
            <a:extLst>
              <a:ext uri="{FF2B5EF4-FFF2-40B4-BE49-F238E27FC236}">
                <a16:creationId xmlns:a16="http://schemas.microsoft.com/office/drawing/2014/main" id="{42940233-ED5A-884C-BEDA-D78E42092A99}"/>
              </a:ext>
            </a:extLst>
          </p:cNvPr>
          <p:cNvPicPr>
            <a:picLocks noChangeAspect="1"/>
          </p:cNvPicPr>
          <p:nvPr/>
        </p:nvPicPr>
        <p:blipFill>
          <a:blip r:embed="rId3"/>
          <a:stretch>
            <a:fillRect/>
          </a:stretch>
        </p:blipFill>
        <p:spPr>
          <a:xfrm>
            <a:off x="6968338" y="2507879"/>
            <a:ext cx="5066734" cy="2914651"/>
          </a:xfrm>
          <a:prstGeom prst="rect">
            <a:avLst/>
          </a:prstGeom>
        </p:spPr>
      </p:pic>
      <p:sp>
        <p:nvSpPr>
          <p:cNvPr id="9" name="TextBox 8">
            <a:extLst>
              <a:ext uri="{FF2B5EF4-FFF2-40B4-BE49-F238E27FC236}">
                <a16:creationId xmlns:a16="http://schemas.microsoft.com/office/drawing/2014/main" id="{D21766D1-B66A-2A40-8897-7D126ECC8683}"/>
              </a:ext>
            </a:extLst>
          </p:cNvPr>
          <p:cNvSpPr txBox="1"/>
          <p:nvPr/>
        </p:nvSpPr>
        <p:spPr>
          <a:xfrm>
            <a:off x="415636" y="6326786"/>
            <a:ext cx="6725455" cy="369332"/>
          </a:xfrm>
          <a:prstGeom prst="rect">
            <a:avLst/>
          </a:prstGeom>
          <a:noFill/>
        </p:spPr>
        <p:txBody>
          <a:bodyPr wrap="square" rtlCol="0">
            <a:spAutoFit/>
          </a:bodyPr>
          <a:lstStyle/>
          <a:p>
            <a:r>
              <a:rPr lang="en-US" dirty="0"/>
              <a:t>Correlation Coefficient = 0.832257 (Strongly Linear) </a:t>
            </a:r>
          </a:p>
        </p:txBody>
      </p:sp>
      <p:sp>
        <p:nvSpPr>
          <p:cNvPr id="10" name="TextBox 9">
            <a:extLst>
              <a:ext uri="{FF2B5EF4-FFF2-40B4-BE49-F238E27FC236}">
                <a16:creationId xmlns:a16="http://schemas.microsoft.com/office/drawing/2014/main" id="{CD6C4D59-30C4-DC48-8232-1982EE27BD20}"/>
              </a:ext>
            </a:extLst>
          </p:cNvPr>
          <p:cNvSpPr txBox="1"/>
          <p:nvPr/>
        </p:nvSpPr>
        <p:spPr>
          <a:xfrm>
            <a:off x="9085565" y="5617080"/>
            <a:ext cx="832279" cy="369332"/>
          </a:xfrm>
          <a:prstGeom prst="rect">
            <a:avLst/>
          </a:prstGeom>
          <a:noFill/>
        </p:spPr>
        <p:txBody>
          <a:bodyPr wrap="none" rtlCol="0">
            <a:spAutoFit/>
          </a:bodyPr>
          <a:lstStyle/>
          <a:p>
            <a:r>
              <a:rPr lang="en-US" dirty="0"/>
              <a:t>Code</a:t>
            </a:r>
          </a:p>
        </p:txBody>
      </p:sp>
    </p:spTree>
    <p:extLst>
      <p:ext uri="{BB962C8B-B14F-4D97-AF65-F5344CB8AC3E}">
        <p14:creationId xmlns:p14="http://schemas.microsoft.com/office/powerpoint/2010/main" val="296996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30057-4A94-7845-BFA7-CF4BF9A9EFC4}"/>
              </a:ext>
            </a:extLst>
          </p:cNvPr>
          <p:cNvSpPr>
            <a:spLocks noGrp="1"/>
          </p:cNvSpPr>
          <p:nvPr>
            <p:ph type="title"/>
          </p:nvPr>
        </p:nvSpPr>
        <p:spPr>
          <a:xfrm>
            <a:off x="147348" y="175627"/>
            <a:ext cx="9404723" cy="1400530"/>
          </a:xfrm>
        </p:spPr>
        <p:txBody>
          <a:bodyPr/>
          <a:lstStyle/>
          <a:p>
            <a:r>
              <a:rPr lang="en-US" dirty="0"/>
              <a:t>Age vs Transfer Fee</a:t>
            </a:r>
          </a:p>
        </p:txBody>
      </p:sp>
      <p:pic>
        <p:nvPicPr>
          <p:cNvPr id="5" name="Content Placeholder 4">
            <a:extLst>
              <a:ext uri="{FF2B5EF4-FFF2-40B4-BE49-F238E27FC236}">
                <a16:creationId xmlns:a16="http://schemas.microsoft.com/office/drawing/2014/main" id="{C422F89D-CBB1-2C4D-9047-FD5D171B9FF3}"/>
              </a:ext>
            </a:extLst>
          </p:cNvPr>
          <p:cNvPicPr>
            <a:picLocks noGrp="1" noChangeAspect="1"/>
          </p:cNvPicPr>
          <p:nvPr>
            <p:ph idx="1"/>
          </p:nvPr>
        </p:nvPicPr>
        <p:blipFill>
          <a:blip r:embed="rId2"/>
          <a:stretch>
            <a:fillRect/>
          </a:stretch>
        </p:blipFill>
        <p:spPr>
          <a:xfrm>
            <a:off x="0" y="1394460"/>
            <a:ext cx="6927694" cy="4576849"/>
          </a:xfrm>
        </p:spPr>
      </p:pic>
      <p:pic>
        <p:nvPicPr>
          <p:cNvPr id="7" name="Picture 6">
            <a:extLst>
              <a:ext uri="{FF2B5EF4-FFF2-40B4-BE49-F238E27FC236}">
                <a16:creationId xmlns:a16="http://schemas.microsoft.com/office/drawing/2014/main" id="{901C1BD5-BBFC-4B44-A776-1E58EFDD4E78}"/>
              </a:ext>
            </a:extLst>
          </p:cNvPr>
          <p:cNvPicPr>
            <a:picLocks noChangeAspect="1"/>
          </p:cNvPicPr>
          <p:nvPr/>
        </p:nvPicPr>
        <p:blipFill>
          <a:blip r:embed="rId3"/>
          <a:stretch>
            <a:fillRect/>
          </a:stretch>
        </p:blipFill>
        <p:spPr>
          <a:xfrm>
            <a:off x="7160083" y="2599114"/>
            <a:ext cx="4783975" cy="2818706"/>
          </a:xfrm>
          <a:prstGeom prst="rect">
            <a:avLst/>
          </a:prstGeom>
        </p:spPr>
      </p:pic>
      <p:sp>
        <p:nvSpPr>
          <p:cNvPr id="8" name="TextBox 7">
            <a:extLst>
              <a:ext uri="{FF2B5EF4-FFF2-40B4-BE49-F238E27FC236}">
                <a16:creationId xmlns:a16="http://schemas.microsoft.com/office/drawing/2014/main" id="{DB50C50D-43B3-2D47-B1E9-04D849BC5897}"/>
              </a:ext>
            </a:extLst>
          </p:cNvPr>
          <p:cNvSpPr txBox="1"/>
          <p:nvPr/>
        </p:nvSpPr>
        <p:spPr>
          <a:xfrm>
            <a:off x="8982437" y="5882694"/>
            <a:ext cx="832279" cy="369332"/>
          </a:xfrm>
          <a:prstGeom prst="rect">
            <a:avLst/>
          </a:prstGeom>
          <a:noFill/>
        </p:spPr>
        <p:txBody>
          <a:bodyPr wrap="none" rtlCol="0">
            <a:spAutoFit/>
          </a:bodyPr>
          <a:lstStyle/>
          <a:p>
            <a:r>
              <a:rPr lang="en-US" dirty="0"/>
              <a:t>Code</a:t>
            </a:r>
          </a:p>
        </p:txBody>
      </p:sp>
      <p:sp>
        <p:nvSpPr>
          <p:cNvPr id="11" name="TextBox 10">
            <a:extLst>
              <a:ext uri="{FF2B5EF4-FFF2-40B4-BE49-F238E27FC236}">
                <a16:creationId xmlns:a16="http://schemas.microsoft.com/office/drawing/2014/main" id="{AF6636E1-DC39-2B4D-8154-E655872DAF45}"/>
              </a:ext>
            </a:extLst>
          </p:cNvPr>
          <p:cNvSpPr txBox="1"/>
          <p:nvPr/>
        </p:nvSpPr>
        <p:spPr>
          <a:xfrm>
            <a:off x="401782" y="6068291"/>
            <a:ext cx="6336763" cy="369332"/>
          </a:xfrm>
          <a:prstGeom prst="rect">
            <a:avLst/>
          </a:prstGeom>
          <a:noFill/>
        </p:spPr>
        <p:txBody>
          <a:bodyPr wrap="square" rtlCol="0">
            <a:spAutoFit/>
          </a:bodyPr>
          <a:lstStyle/>
          <a:p>
            <a:r>
              <a:rPr lang="en-US" dirty="0"/>
              <a:t>Correlational Coefficient =  -0.010032 (Non Linear) </a:t>
            </a:r>
          </a:p>
        </p:txBody>
      </p:sp>
    </p:spTree>
    <p:extLst>
      <p:ext uri="{BB962C8B-B14F-4D97-AF65-F5344CB8AC3E}">
        <p14:creationId xmlns:p14="http://schemas.microsoft.com/office/powerpoint/2010/main" val="224059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30E37-F390-9D4D-B643-6185E0FCF706}"/>
              </a:ext>
            </a:extLst>
          </p:cNvPr>
          <p:cNvSpPr>
            <a:spLocks noGrp="1"/>
          </p:cNvSpPr>
          <p:nvPr>
            <p:ph type="title"/>
          </p:nvPr>
        </p:nvSpPr>
        <p:spPr>
          <a:xfrm>
            <a:off x="105784" y="189482"/>
            <a:ext cx="9404723" cy="1400530"/>
          </a:xfrm>
        </p:spPr>
        <p:txBody>
          <a:bodyPr/>
          <a:lstStyle/>
          <a:p>
            <a:r>
              <a:rPr lang="en-US" dirty="0"/>
              <a:t>Age vs Market Value</a:t>
            </a:r>
          </a:p>
        </p:txBody>
      </p:sp>
      <p:pic>
        <p:nvPicPr>
          <p:cNvPr id="5" name="Content Placeholder 4">
            <a:extLst>
              <a:ext uri="{FF2B5EF4-FFF2-40B4-BE49-F238E27FC236}">
                <a16:creationId xmlns:a16="http://schemas.microsoft.com/office/drawing/2014/main" id="{E4ACFE65-3D52-BF42-AE2E-89860CAD00FE}"/>
              </a:ext>
            </a:extLst>
          </p:cNvPr>
          <p:cNvPicPr>
            <a:picLocks noGrp="1" noChangeAspect="1"/>
          </p:cNvPicPr>
          <p:nvPr>
            <p:ph idx="1"/>
          </p:nvPr>
        </p:nvPicPr>
        <p:blipFill>
          <a:blip r:embed="rId2"/>
          <a:stretch>
            <a:fillRect/>
          </a:stretch>
        </p:blipFill>
        <p:spPr>
          <a:xfrm>
            <a:off x="105784" y="1276696"/>
            <a:ext cx="6480287" cy="4441883"/>
          </a:xfrm>
        </p:spPr>
      </p:pic>
      <p:pic>
        <p:nvPicPr>
          <p:cNvPr id="8" name="Picture 7">
            <a:extLst>
              <a:ext uri="{FF2B5EF4-FFF2-40B4-BE49-F238E27FC236}">
                <a16:creationId xmlns:a16="http://schemas.microsoft.com/office/drawing/2014/main" id="{56690CAE-C3FE-A748-863E-E8B5A3119802}"/>
              </a:ext>
            </a:extLst>
          </p:cNvPr>
          <p:cNvPicPr>
            <a:picLocks noChangeAspect="1"/>
          </p:cNvPicPr>
          <p:nvPr/>
        </p:nvPicPr>
        <p:blipFill>
          <a:blip r:embed="rId3"/>
          <a:stretch>
            <a:fillRect/>
          </a:stretch>
        </p:blipFill>
        <p:spPr>
          <a:xfrm>
            <a:off x="6700982" y="1995054"/>
            <a:ext cx="5366327" cy="2588376"/>
          </a:xfrm>
          <a:prstGeom prst="rect">
            <a:avLst/>
          </a:prstGeom>
        </p:spPr>
      </p:pic>
      <p:sp>
        <p:nvSpPr>
          <p:cNvPr id="10" name="TextBox 9">
            <a:extLst>
              <a:ext uri="{FF2B5EF4-FFF2-40B4-BE49-F238E27FC236}">
                <a16:creationId xmlns:a16="http://schemas.microsoft.com/office/drawing/2014/main" id="{5CF4F47D-C153-D444-8F27-52164FF54611}"/>
              </a:ext>
            </a:extLst>
          </p:cNvPr>
          <p:cNvSpPr txBox="1"/>
          <p:nvPr/>
        </p:nvSpPr>
        <p:spPr>
          <a:xfrm>
            <a:off x="9094367" y="4939145"/>
            <a:ext cx="1478290" cy="646331"/>
          </a:xfrm>
          <a:prstGeom prst="rect">
            <a:avLst/>
          </a:prstGeom>
          <a:noFill/>
        </p:spPr>
        <p:txBody>
          <a:bodyPr wrap="none" rtlCol="0">
            <a:spAutoFit/>
          </a:bodyPr>
          <a:lstStyle/>
          <a:p>
            <a:r>
              <a:rPr lang="en-US" sz="3600" dirty="0"/>
              <a:t>Code</a:t>
            </a:r>
          </a:p>
        </p:txBody>
      </p:sp>
      <p:sp>
        <p:nvSpPr>
          <p:cNvPr id="11" name="TextBox 10">
            <a:extLst>
              <a:ext uri="{FF2B5EF4-FFF2-40B4-BE49-F238E27FC236}">
                <a16:creationId xmlns:a16="http://schemas.microsoft.com/office/drawing/2014/main" id="{CB3D96FE-F354-954F-932C-2C413B81EA35}"/>
              </a:ext>
            </a:extLst>
          </p:cNvPr>
          <p:cNvSpPr txBox="1"/>
          <p:nvPr/>
        </p:nvSpPr>
        <p:spPr>
          <a:xfrm>
            <a:off x="378923" y="5924319"/>
            <a:ext cx="6207148" cy="400110"/>
          </a:xfrm>
          <a:prstGeom prst="rect">
            <a:avLst/>
          </a:prstGeom>
          <a:noFill/>
        </p:spPr>
        <p:txBody>
          <a:bodyPr wrap="none" rtlCol="0">
            <a:spAutoFit/>
          </a:bodyPr>
          <a:lstStyle/>
          <a:p>
            <a:r>
              <a:rPr lang="en-US" sz="2000" dirty="0"/>
              <a:t>Correlational Coefficient = 0.147800 (Non Linear)</a:t>
            </a:r>
          </a:p>
        </p:txBody>
      </p:sp>
    </p:spTree>
    <p:extLst>
      <p:ext uri="{BB962C8B-B14F-4D97-AF65-F5344CB8AC3E}">
        <p14:creationId xmlns:p14="http://schemas.microsoft.com/office/powerpoint/2010/main" val="3594502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9569-A14A-4843-A63B-862319D51D8E}"/>
              </a:ext>
            </a:extLst>
          </p:cNvPr>
          <p:cNvSpPr>
            <a:spLocks noGrp="1"/>
          </p:cNvSpPr>
          <p:nvPr>
            <p:ph type="title"/>
          </p:nvPr>
        </p:nvSpPr>
        <p:spPr>
          <a:xfrm>
            <a:off x="257491" y="109818"/>
            <a:ext cx="9404723" cy="1010322"/>
          </a:xfrm>
        </p:spPr>
        <p:txBody>
          <a:bodyPr/>
          <a:lstStyle/>
          <a:p>
            <a:r>
              <a:rPr lang="en-US" dirty="0"/>
              <a:t>Hypothesis Testing</a:t>
            </a:r>
          </a:p>
        </p:txBody>
      </p:sp>
      <p:pic>
        <p:nvPicPr>
          <p:cNvPr id="5" name="Content Placeholder 4">
            <a:extLst>
              <a:ext uri="{FF2B5EF4-FFF2-40B4-BE49-F238E27FC236}">
                <a16:creationId xmlns:a16="http://schemas.microsoft.com/office/drawing/2014/main" id="{6CA58496-BBE7-2847-968A-288CA292F679}"/>
              </a:ext>
            </a:extLst>
          </p:cNvPr>
          <p:cNvPicPr>
            <a:picLocks noGrp="1" noChangeAspect="1"/>
          </p:cNvPicPr>
          <p:nvPr>
            <p:ph idx="1"/>
          </p:nvPr>
        </p:nvPicPr>
        <p:blipFill>
          <a:blip r:embed="rId2"/>
          <a:stretch>
            <a:fillRect/>
          </a:stretch>
        </p:blipFill>
        <p:spPr>
          <a:xfrm>
            <a:off x="257491" y="1423988"/>
            <a:ext cx="6680519" cy="4195762"/>
          </a:xfrm>
        </p:spPr>
      </p:pic>
      <p:pic>
        <p:nvPicPr>
          <p:cNvPr id="7" name="Picture 6">
            <a:extLst>
              <a:ext uri="{FF2B5EF4-FFF2-40B4-BE49-F238E27FC236}">
                <a16:creationId xmlns:a16="http://schemas.microsoft.com/office/drawing/2014/main" id="{2620EEF0-3D99-054D-8834-8EBF87B50AE5}"/>
              </a:ext>
            </a:extLst>
          </p:cNvPr>
          <p:cNvPicPr>
            <a:picLocks noChangeAspect="1"/>
          </p:cNvPicPr>
          <p:nvPr/>
        </p:nvPicPr>
        <p:blipFill>
          <a:blip r:embed="rId3"/>
          <a:stretch>
            <a:fillRect/>
          </a:stretch>
        </p:blipFill>
        <p:spPr>
          <a:xfrm>
            <a:off x="7223760" y="1508760"/>
            <a:ext cx="4732020" cy="3874770"/>
          </a:xfrm>
          <a:prstGeom prst="rect">
            <a:avLst/>
          </a:prstGeom>
        </p:spPr>
      </p:pic>
      <p:sp>
        <p:nvSpPr>
          <p:cNvPr id="8" name="TextBox 7">
            <a:extLst>
              <a:ext uri="{FF2B5EF4-FFF2-40B4-BE49-F238E27FC236}">
                <a16:creationId xmlns:a16="http://schemas.microsoft.com/office/drawing/2014/main" id="{D4D65C4A-19A7-A947-B330-A9F0E42A56A1}"/>
              </a:ext>
            </a:extLst>
          </p:cNvPr>
          <p:cNvSpPr txBox="1"/>
          <p:nvPr/>
        </p:nvSpPr>
        <p:spPr>
          <a:xfrm>
            <a:off x="2663190" y="5738932"/>
            <a:ext cx="1909497" cy="830997"/>
          </a:xfrm>
          <a:prstGeom prst="rect">
            <a:avLst/>
          </a:prstGeom>
          <a:noFill/>
        </p:spPr>
        <p:txBody>
          <a:bodyPr wrap="none" rtlCol="0">
            <a:spAutoFit/>
          </a:bodyPr>
          <a:lstStyle/>
          <a:p>
            <a:r>
              <a:rPr lang="en-US" sz="4800" dirty="0"/>
              <a:t>Code</a:t>
            </a:r>
          </a:p>
        </p:txBody>
      </p:sp>
      <p:sp>
        <p:nvSpPr>
          <p:cNvPr id="9" name="TextBox 8">
            <a:extLst>
              <a:ext uri="{FF2B5EF4-FFF2-40B4-BE49-F238E27FC236}">
                <a16:creationId xmlns:a16="http://schemas.microsoft.com/office/drawing/2014/main" id="{9E13EBDC-6876-F243-ADE5-4246672EBE48}"/>
              </a:ext>
            </a:extLst>
          </p:cNvPr>
          <p:cNvSpPr txBox="1"/>
          <p:nvPr/>
        </p:nvSpPr>
        <p:spPr>
          <a:xfrm>
            <a:off x="8001000" y="5969764"/>
            <a:ext cx="2846070" cy="646331"/>
          </a:xfrm>
          <a:prstGeom prst="rect">
            <a:avLst/>
          </a:prstGeom>
          <a:noFill/>
        </p:spPr>
        <p:txBody>
          <a:bodyPr wrap="square" rtlCol="0">
            <a:spAutoFit/>
          </a:bodyPr>
          <a:lstStyle/>
          <a:p>
            <a:pPr algn="ctr"/>
            <a:r>
              <a:rPr lang="en-US" sz="3600" dirty="0"/>
              <a:t>Output</a:t>
            </a:r>
          </a:p>
        </p:txBody>
      </p:sp>
    </p:spTree>
    <p:extLst>
      <p:ext uri="{BB962C8B-B14F-4D97-AF65-F5344CB8AC3E}">
        <p14:creationId xmlns:p14="http://schemas.microsoft.com/office/powerpoint/2010/main" val="3631995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E91C-77EC-FE44-9BED-680A5CE3E30D}"/>
              </a:ext>
            </a:extLst>
          </p:cNvPr>
          <p:cNvSpPr>
            <a:spLocks noGrp="1"/>
          </p:cNvSpPr>
          <p:nvPr>
            <p:ph type="title"/>
          </p:nvPr>
        </p:nvSpPr>
        <p:spPr/>
        <p:txBody>
          <a:bodyPr/>
          <a:lstStyle/>
          <a:p>
            <a:r>
              <a:rPr lang="en-US" dirty="0"/>
              <a:t>Inferences from Data Analysis</a:t>
            </a:r>
          </a:p>
        </p:txBody>
      </p:sp>
      <p:sp>
        <p:nvSpPr>
          <p:cNvPr id="3" name="Content Placeholder 2">
            <a:extLst>
              <a:ext uri="{FF2B5EF4-FFF2-40B4-BE49-F238E27FC236}">
                <a16:creationId xmlns:a16="http://schemas.microsoft.com/office/drawing/2014/main" id="{C3E739EC-9841-8240-B8A4-57FC9CAF3372}"/>
              </a:ext>
            </a:extLst>
          </p:cNvPr>
          <p:cNvSpPr>
            <a:spLocks noGrp="1"/>
          </p:cNvSpPr>
          <p:nvPr>
            <p:ph idx="1"/>
          </p:nvPr>
        </p:nvSpPr>
        <p:spPr>
          <a:xfrm>
            <a:off x="471055" y="1316182"/>
            <a:ext cx="10972800" cy="4932218"/>
          </a:xfrm>
        </p:spPr>
        <p:txBody>
          <a:bodyPr/>
          <a:lstStyle/>
          <a:p>
            <a:r>
              <a:rPr lang="en-US" dirty="0"/>
              <a:t>As evident from the grouped bar plot, the average Market Value and Transfer Fee is gradually increasing with each year. This may be due to a variety of reasons like inflation and increasing commercialization of the sport.</a:t>
            </a:r>
          </a:p>
          <a:p>
            <a:endParaRPr lang="en-US" dirty="0"/>
          </a:p>
          <a:p>
            <a:r>
              <a:rPr lang="en-US" dirty="0"/>
              <a:t>From the boxplot, we infer that out the 5 major leagues in the world , the Bundesliga (German League)  and the English Premier League seem to have the most valuable players, as its median value is slightly higher than that of the other leagues.</a:t>
            </a:r>
          </a:p>
          <a:p>
            <a:endParaRPr lang="en-US" dirty="0"/>
          </a:p>
          <a:p>
            <a:r>
              <a:rPr lang="en-US" dirty="0"/>
              <a:t>The correlational analysis tell us that there is a strong linear relationship between the Market Value and Transfer Fee of the player. Most of the times, the transfer fee paid by the team is much more than the market value of the player. This is due to many reasons, one of them being competition from other teams to buy the same player.</a:t>
            </a:r>
          </a:p>
        </p:txBody>
      </p:sp>
    </p:spTree>
    <p:extLst>
      <p:ext uri="{BB962C8B-B14F-4D97-AF65-F5344CB8AC3E}">
        <p14:creationId xmlns:p14="http://schemas.microsoft.com/office/powerpoint/2010/main" val="611445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88C4-BAFF-3B4B-A15E-53DEEA957508}"/>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34C847BA-387C-E840-92F0-BF8656C128CA}"/>
              </a:ext>
            </a:extLst>
          </p:cNvPr>
          <p:cNvSpPr>
            <a:spLocks noGrp="1"/>
          </p:cNvSpPr>
          <p:nvPr>
            <p:ph idx="1"/>
          </p:nvPr>
        </p:nvSpPr>
        <p:spPr>
          <a:xfrm>
            <a:off x="443346" y="1316182"/>
            <a:ext cx="11291454" cy="4932217"/>
          </a:xfrm>
        </p:spPr>
        <p:txBody>
          <a:bodyPr/>
          <a:lstStyle/>
          <a:p>
            <a:r>
              <a:rPr lang="en-US" dirty="0"/>
              <a:t>The relationship between Age of the player and Market Value, and Age of the player and Transfer fee, is non-linear. This can be easily explained.</a:t>
            </a:r>
          </a:p>
          <a:p>
            <a:endParaRPr lang="en-US" dirty="0"/>
          </a:p>
          <a:p>
            <a:r>
              <a:rPr lang="en-US" dirty="0"/>
              <a:t>The football players usually reach their peak potential between the ages of 25-30, which is when their Market Value and Transfer Fee are at a maximum. As they grow older and older their Market Value keeps dropping and so does the Transfer Fee.</a:t>
            </a:r>
          </a:p>
          <a:p>
            <a:r>
              <a:rPr lang="en-US" dirty="0"/>
              <a:t>Therefore the relationship is non linear.</a:t>
            </a:r>
          </a:p>
        </p:txBody>
      </p:sp>
    </p:spTree>
    <p:extLst>
      <p:ext uri="{BB962C8B-B14F-4D97-AF65-F5344CB8AC3E}">
        <p14:creationId xmlns:p14="http://schemas.microsoft.com/office/powerpoint/2010/main" val="232579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889B-8E64-8649-A72A-4D0ED43E3204}"/>
              </a:ext>
            </a:extLst>
          </p:cNvPr>
          <p:cNvSpPr>
            <a:spLocks noGrp="1"/>
          </p:cNvSpPr>
          <p:nvPr>
            <p:ph type="title"/>
          </p:nvPr>
        </p:nvSpPr>
        <p:spPr>
          <a:xfrm>
            <a:off x="1265792" y="140085"/>
            <a:ext cx="8825657" cy="1585575"/>
          </a:xfrm>
        </p:spPr>
        <p:txBody>
          <a:bodyPr/>
          <a:lstStyle/>
          <a:p>
            <a:pPr algn="ctr"/>
            <a:r>
              <a:rPr lang="en-US" sz="6600" dirty="0"/>
              <a:t>TOOLS USED</a:t>
            </a:r>
          </a:p>
        </p:txBody>
      </p:sp>
      <p:sp>
        <p:nvSpPr>
          <p:cNvPr id="3" name="Text Placeholder 2">
            <a:extLst>
              <a:ext uri="{FF2B5EF4-FFF2-40B4-BE49-F238E27FC236}">
                <a16:creationId xmlns:a16="http://schemas.microsoft.com/office/drawing/2014/main" id="{B2D476C1-2E3D-274E-B6E7-4A053A81ABE0}"/>
              </a:ext>
            </a:extLst>
          </p:cNvPr>
          <p:cNvSpPr>
            <a:spLocks noGrp="1"/>
          </p:cNvSpPr>
          <p:nvPr>
            <p:ph type="body" idx="1"/>
          </p:nvPr>
        </p:nvSpPr>
        <p:spPr>
          <a:xfrm>
            <a:off x="375138" y="2571390"/>
            <a:ext cx="11100582" cy="3863699"/>
          </a:xfrm>
        </p:spPr>
        <p:txBody>
          <a:bodyPr>
            <a:normAutofit/>
          </a:bodyPr>
          <a:lstStyle/>
          <a:p>
            <a:r>
              <a:rPr lang="en-US" sz="3200" dirty="0"/>
              <a:t>We used python locally to carry out the data cleaning, and Jupyter Notebook to perform the data analysis.</a:t>
            </a:r>
          </a:p>
          <a:p>
            <a:endParaRPr lang="en-US" dirty="0"/>
          </a:p>
          <a:p>
            <a:r>
              <a:rPr lang="en-US" sz="3200" dirty="0"/>
              <a:t>The libraries we used were pandas ,numpy, random, matplotlib.pyplot, scipy and seaborn.</a:t>
            </a:r>
          </a:p>
          <a:p>
            <a:endParaRPr lang="en-US" dirty="0"/>
          </a:p>
        </p:txBody>
      </p:sp>
    </p:spTree>
    <p:extLst>
      <p:ext uri="{BB962C8B-B14F-4D97-AF65-F5344CB8AC3E}">
        <p14:creationId xmlns:p14="http://schemas.microsoft.com/office/powerpoint/2010/main" val="126465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70648D-E81D-8945-8E8E-86C6D2F2FFA2}"/>
              </a:ext>
            </a:extLst>
          </p:cNvPr>
          <p:cNvSpPr>
            <a:spLocks noGrp="1"/>
          </p:cNvSpPr>
          <p:nvPr>
            <p:ph idx="1"/>
          </p:nvPr>
        </p:nvSpPr>
        <p:spPr/>
        <p:txBody>
          <a:bodyPr/>
          <a:lstStyle/>
          <a:p>
            <a:r>
              <a:rPr lang="en-US" dirty="0"/>
              <a:t>The transfer market involves players moving from one team to another. This might happen for several reasons, whether it’s the player’s decision to leave the team, or whether the team decides to sell the player.</a:t>
            </a:r>
          </a:p>
          <a:p>
            <a:endParaRPr lang="en-US" dirty="0"/>
          </a:p>
          <a:p>
            <a:r>
              <a:rPr lang="en-US" dirty="0"/>
              <a:t>Our IDS project involves analyzing and studying the trends and changes in the football transfer market .</a:t>
            </a:r>
          </a:p>
          <a:p>
            <a:endParaRPr lang="en-US" dirty="0"/>
          </a:p>
        </p:txBody>
      </p:sp>
    </p:spTree>
    <p:extLst>
      <p:ext uri="{BB962C8B-B14F-4D97-AF65-F5344CB8AC3E}">
        <p14:creationId xmlns:p14="http://schemas.microsoft.com/office/powerpoint/2010/main" val="10397262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445E8-240C-CF4A-8A05-34D3540E8697}"/>
              </a:ext>
            </a:extLst>
          </p:cNvPr>
          <p:cNvSpPr>
            <a:spLocks noGrp="1"/>
          </p:cNvSpPr>
          <p:nvPr>
            <p:ph type="title"/>
          </p:nvPr>
        </p:nvSpPr>
        <p:spPr/>
        <p:txBody>
          <a:bodyPr/>
          <a:lstStyle/>
          <a:p>
            <a:r>
              <a:rPr lang="en-US" sz="4400" dirty="0"/>
              <a:t>REFERENCES</a:t>
            </a:r>
            <a:endParaRPr lang="en-US" dirty="0"/>
          </a:p>
        </p:txBody>
      </p:sp>
      <p:sp>
        <p:nvSpPr>
          <p:cNvPr id="3" name="Content Placeholder 2">
            <a:extLst>
              <a:ext uri="{FF2B5EF4-FFF2-40B4-BE49-F238E27FC236}">
                <a16:creationId xmlns:a16="http://schemas.microsoft.com/office/drawing/2014/main" id="{7A13ABEC-52C6-AE4C-B425-32EB913FC900}"/>
              </a:ext>
            </a:extLst>
          </p:cNvPr>
          <p:cNvSpPr>
            <a:spLocks noGrp="1"/>
          </p:cNvSpPr>
          <p:nvPr>
            <p:ph idx="1"/>
          </p:nvPr>
        </p:nvSpPr>
        <p:spPr>
          <a:xfrm>
            <a:off x="646112" y="2207578"/>
            <a:ext cx="9403742" cy="4395151"/>
          </a:xfrm>
        </p:spPr>
        <p:txBody>
          <a:bodyPr/>
          <a:lstStyle/>
          <a:p>
            <a:r>
              <a:rPr lang="en-US" dirty="0"/>
              <a:t>Dataset  - </a:t>
            </a:r>
            <a:r>
              <a:rPr lang="en-IN" dirty="0">
                <a:hlinkClick r:id="rId2"/>
              </a:rPr>
              <a:t>https://www.kaggle.com/vardan95ghazaryan/top-250-football-transfers-from-2000-to-2018</a:t>
            </a:r>
            <a:endParaRPr lang="en-IN" dirty="0"/>
          </a:p>
          <a:p>
            <a:endParaRPr lang="en-IN" dirty="0"/>
          </a:p>
          <a:p>
            <a:r>
              <a:rPr lang="en-IN" dirty="0"/>
              <a:t>Using pandas and other libraries - </a:t>
            </a:r>
            <a:r>
              <a:rPr lang="en-IN" dirty="0">
                <a:hlinkClick r:id="rId3"/>
              </a:rPr>
              <a:t>https://www.geeksforgeeks.org/python-programming-language/</a:t>
            </a:r>
            <a:endParaRPr lang="en-IN" dirty="0"/>
          </a:p>
          <a:p>
            <a:endParaRPr lang="en-US" dirty="0"/>
          </a:p>
          <a:p>
            <a:endParaRPr lang="en-IN" dirty="0"/>
          </a:p>
        </p:txBody>
      </p:sp>
    </p:spTree>
    <p:extLst>
      <p:ext uri="{BB962C8B-B14F-4D97-AF65-F5344CB8AC3E}">
        <p14:creationId xmlns:p14="http://schemas.microsoft.com/office/powerpoint/2010/main" val="572579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576D8-A933-7445-A518-B04A45C645A7}"/>
              </a:ext>
            </a:extLst>
          </p:cNvPr>
          <p:cNvSpPr>
            <a:spLocks noGrp="1"/>
          </p:cNvSpPr>
          <p:nvPr>
            <p:ph type="title"/>
          </p:nvPr>
        </p:nvSpPr>
        <p:spPr>
          <a:xfrm>
            <a:off x="1154956" y="1833033"/>
            <a:ext cx="8825657" cy="1915647"/>
          </a:xfrm>
        </p:spPr>
        <p:txBody>
          <a:bodyPr/>
          <a:lstStyle/>
          <a:p>
            <a:pPr algn="ctr"/>
            <a:r>
              <a:rPr lang="en-US" sz="6600" dirty="0"/>
              <a:t>Thank You!</a:t>
            </a:r>
          </a:p>
        </p:txBody>
      </p:sp>
      <p:sp>
        <p:nvSpPr>
          <p:cNvPr id="3" name="Text Placeholder 2">
            <a:extLst>
              <a:ext uri="{FF2B5EF4-FFF2-40B4-BE49-F238E27FC236}">
                <a16:creationId xmlns:a16="http://schemas.microsoft.com/office/drawing/2014/main" id="{5F876327-927F-A544-8FD2-7B0A6F40BF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218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030D-EA9A-A748-AD8F-FD2C8B852F5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850DE30B-B135-CB42-8683-EC2B141B87E7}"/>
              </a:ext>
            </a:extLst>
          </p:cNvPr>
          <p:cNvSpPr>
            <a:spLocks noGrp="1"/>
          </p:cNvSpPr>
          <p:nvPr>
            <p:ph idx="1"/>
          </p:nvPr>
        </p:nvSpPr>
        <p:spPr>
          <a:xfrm>
            <a:off x="1103312" y="1270000"/>
            <a:ext cx="10288588" cy="5270500"/>
          </a:xfrm>
        </p:spPr>
        <p:txBody>
          <a:bodyPr>
            <a:normAutofit fontScale="92500" lnSpcReduction="10000"/>
          </a:bodyPr>
          <a:lstStyle/>
          <a:p>
            <a:r>
              <a:rPr lang="en-US" dirty="0"/>
              <a:t>Our dataset contains 3330 rows and 10 column(excluding index).</a:t>
            </a:r>
          </a:p>
          <a:p>
            <a:r>
              <a:rPr lang="en-US" dirty="0"/>
              <a:t>The data set contains the top 250 transfers of the season from the 2005-06 season to the 2018-19 season</a:t>
            </a:r>
          </a:p>
          <a:p>
            <a:r>
              <a:rPr lang="en-US" dirty="0"/>
              <a:t>The various columns in our dataset are :-</a:t>
            </a:r>
          </a:p>
          <a:p>
            <a:pPr lvl="2">
              <a:buFont typeface="Arial" panose="020B0604020202020204" pitchFamily="34" charset="0"/>
              <a:buChar char="•"/>
            </a:pPr>
            <a:r>
              <a:rPr lang="en-US" dirty="0"/>
              <a:t>Name</a:t>
            </a:r>
          </a:p>
          <a:p>
            <a:pPr lvl="2">
              <a:buFont typeface="Arial" panose="020B0604020202020204" pitchFamily="34" charset="0"/>
              <a:buChar char="•"/>
            </a:pPr>
            <a:r>
              <a:rPr lang="en-US" dirty="0"/>
              <a:t>Position</a:t>
            </a:r>
          </a:p>
          <a:p>
            <a:pPr lvl="2">
              <a:buFont typeface="Arial" panose="020B0604020202020204" pitchFamily="34" charset="0"/>
              <a:buChar char="•"/>
            </a:pPr>
            <a:r>
              <a:rPr lang="en-US" dirty="0"/>
              <a:t>Age</a:t>
            </a:r>
          </a:p>
          <a:p>
            <a:pPr lvl="2">
              <a:buFont typeface="Arial" panose="020B0604020202020204" pitchFamily="34" charset="0"/>
              <a:buChar char="•"/>
            </a:pPr>
            <a:r>
              <a:rPr lang="en-US" dirty="0"/>
              <a:t>Team from</a:t>
            </a:r>
          </a:p>
          <a:p>
            <a:pPr lvl="2">
              <a:buFont typeface="Arial" panose="020B0604020202020204" pitchFamily="34" charset="0"/>
              <a:buChar char="•"/>
            </a:pPr>
            <a:r>
              <a:rPr lang="en-US" dirty="0"/>
              <a:t>League from</a:t>
            </a:r>
          </a:p>
          <a:p>
            <a:pPr lvl="2">
              <a:buFont typeface="Arial" panose="020B0604020202020204" pitchFamily="34" charset="0"/>
              <a:buChar char="•"/>
            </a:pPr>
            <a:r>
              <a:rPr lang="en-US" dirty="0"/>
              <a:t>Team to</a:t>
            </a:r>
          </a:p>
          <a:p>
            <a:pPr lvl="2">
              <a:buFont typeface="Arial" panose="020B0604020202020204" pitchFamily="34" charset="0"/>
              <a:buChar char="•"/>
            </a:pPr>
            <a:r>
              <a:rPr lang="en-US" dirty="0"/>
              <a:t>League to</a:t>
            </a:r>
          </a:p>
          <a:p>
            <a:pPr lvl="2">
              <a:buFont typeface="Arial" panose="020B0604020202020204" pitchFamily="34" charset="0"/>
              <a:buChar char="•"/>
            </a:pPr>
            <a:r>
              <a:rPr lang="en-US" dirty="0"/>
              <a:t>Season</a:t>
            </a:r>
          </a:p>
          <a:p>
            <a:pPr lvl="2">
              <a:buFont typeface="Arial" panose="020B0604020202020204" pitchFamily="34" charset="0"/>
              <a:buChar char="•"/>
            </a:pPr>
            <a:r>
              <a:rPr lang="en-US" dirty="0"/>
              <a:t>Market Value</a:t>
            </a:r>
          </a:p>
          <a:p>
            <a:pPr lvl="2">
              <a:buFont typeface="Arial" panose="020B0604020202020204" pitchFamily="34" charset="0"/>
              <a:buChar char="•"/>
            </a:pPr>
            <a:r>
              <a:rPr lang="en-US" dirty="0"/>
              <a:t>Transfer Fee</a:t>
            </a:r>
          </a:p>
          <a:p>
            <a:r>
              <a:rPr lang="en-US" dirty="0"/>
              <a:t> We came across this dataset on </a:t>
            </a:r>
            <a:r>
              <a:rPr lang="en-US" dirty="0" err="1"/>
              <a:t>www.Kaggle.com</a:t>
            </a:r>
            <a:endParaRPr lang="en-US" dirty="0"/>
          </a:p>
          <a:p>
            <a:pPr lvl="2">
              <a:buFont typeface="Arial" panose="020B0604020202020204" pitchFamily="34" charset="0"/>
              <a:buChar char="•"/>
            </a:pPr>
            <a:endParaRPr lang="en-US" dirty="0"/>
          </a:p>
          <a:p>
            <a:pPr lvl="2">
              <a:buFont typeface="Arial" panose="020B0604020202020204" pitchFamily="34" charset="0"/>
              <a:buChar char="•"/>
            </a:pPr>
            <a:endParaRPr lang="en-US" dirty="0"/>
          </a:p>
        </p:txBody>
      </p:sp>
    </p:spTree>
    <p:extLst>
      <p:ext uri="{BB962C8B-B14F-4D97-AF65-F5344CB8AC3E}">
        <p14:creationId xmlns:p14="http://schemas.microsoft.com/office/powerpoint/2010/main" val="311010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E370-3E31-144E-9D6A-B27FC23E8B62}"/>
              </a:ext>
            </a:extLst>
          </p:cNvPr>
          <p:cNvSpPr>
            <a:spLocks noGrp="1"/>
          </p:cNvSpPr>
          <p:nvPr>
            <p:ph type="title"/>
          </p:nvPr>
        </p:nvSpPr>
        <p:spPr>
          <a:xfrm>
            <a:off x="1154956" y="1270001"/>
            <a:ext cx="8825657" cy="2590800"/>
          </a:xfrm>
        </p:spPr>
        <p:txBody>
          <a:bodyPr/>
          <a:lstStyle/>
          <a:p>
            <a:pPr algn="ctr"/>
            <a:r>
              <a:rPr lang="en-US" sz="6600" dirty="0"/>
              <a:t>DATA CLEANING</a:t>
            </a:r>
          </a:p>
        </p:txBody>
      </p:sp>
    </p:spTree>
    <p:extLst>
      <p:ext uri="{BB962C8B-B14F-4D97-AF65-F5344CB8AC3E}">
        <p14:creationId xmlns:p14="http://schemas.microsoft.com/office/powerpoint/2010/main" val="135193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569AD7-1165-B24E-A206-7AB2ADFE504A}"/>
              </a:ext>
            </a:extLst>
          </p:cNvPr>
          <p:cNvPicPr>
            <a:picLocks noGrp="1" noChangeAspect="1"/>
          </p:cNvPicPr>
          <p:nvPr>
            <p:ph idx="1"/>
          </p:nvPr>
        </p:nvPicPr>
        <p:blipFill>
          <a:blip r:embed="rId2"/>
          <a:stretch>
            <a:fillRect/>
          </a:stretch>
        </p:blipFill>
        <p:spPr>
          <a:xfrm>
            <a:off x="825500" y="2171700"/>
            <a:ext cx="10276567" cy="4146550"/>
          </a:xfrm>
        </p:spPr>
      </p:pic>
      <p:sp>
        <p:nvSpPr>
          <p:cNvPr id="6" name="TextBox 5">
            <a:extLst>
              <a:ext uri="{FF2B5EF4-FFF2-40B4-BE49-F238E27FC236}">
                <a16:creationId xmlns:a16="http://schemas.microsoft.com/office/drawing/2014/main" id="{F95BC8BE-5F70-FF4C-90EE-6D6CF0C095FD}"/>
              </a:ext>
            </a:extLst>
          </p:cNvPr>
          <p:cNvSpPr txBox="1"/>
          <p:nvPr/>
        </p:nvSpPr>
        <p:spPr>
          <a:xfrm>
            <a:off x="825500" y="569903"/>
            <a:ext cx="9598660" cy="1200329"/>
          </a:xfrm>
          <a:prstGeom prst="rect">
            <a:avLst/>
          </a:prstGeom>
          <a:noFill/>
        </p:spPr>
        <p:txBody>
          <a:bodyPr wrap="square" rtlCol="0">
            <a:spAutoFit/>
          </a:bodyPr>
          <a:lstStyle/>
          <a:p>
            <a:r>
              <a:rPr lang="en-US" sz="3600" dirty="0"/>
              <a:t>We have used the pandas library from python to clean the dataset. </a:t>
            </a:r>
          </a:p>
        </p:txBody>
      </p:sp>
    </p:spTree>
    <p:extLst>
      <p:ext uri="{BB962C8B-B14F-4D97-AF65-F5344CB8AC3E}">
        <p14:creationId xmlns:p14="http://schemas.microsoft.com/office/powerpoint/2010/main" val="378311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3F2884-3EC9-8846-90EA-A03DDECA5286}"/>
              </a:ext>
            </a:extLst>
          </p:cNvPr>
          <p:cNvPicPr>
            <a:picLocks noGrp="1" noChangeAspect="1"/>
          </p:cNvPicPr>
          <p:nvPr>
            <p:ph idx="1"/>
          </p:nvPr>
        </p:nvPicPr>
        <p:blipFill>
          <a:blip r:embed="rId2"/>
          <a:stretch>
            <a:fillRect/>
          </a:stretch>
        </p:blipFill>
        <p:spPr>
          <a:xfrm>
            <a:off x="0" y="0"/>
            <a:ext cx="12192000" cy="6206490"/>
          </a:xfrm>
        </p:spPr>
      </p:pic>
      <p:sp>
        <p:nvSpPr>
          <p:cNvPr id="7" name="TextBox 6">
            <a:extLst>
              <a:ext uri="{FF2B5EF4-FFF2-40B4-BE49-F238E27FC236}">
                <a16:creationId xmlns:a16="http://schemas.microsoft.com/office/drawing/2014/main" id="{71425E78-87EA-1C4F-88BE-D497FFA345A7}"/>
              </a:ext>
            </a:extLst>
          </p:cNvPr>
          <p:cNvSpPr txBox="1"/>
          <p:nvPr/>
        </p:nvSpPr>
        <p:spPr>
          <a:xfrm>
            <a:off x="4953000" y="6394450"/>
            <a:ext cx="1962397" cy="369332"/>
          </a:xfrm>
          <a:prstGeom prst="rect">
            <a:avLst/>
          </a:prstGeom>
          <a:noFill/>
        </p:spPr>
        <p:txBody>
          <a:bodyPr wrap="none" rtlCol="0">
            <a:spAutoFit/>
          </a:bodyPr>
          <a:lstStyle/>
          <a:p>
            <a:r>
              <a:rPr lang="en-US" dirty="0"/>
              <a:t>Before cleaning</a:t>
            </a:r>
          </a:p>
        </p:txBody>
      </p:sp>
    </p:spTree>
    <p:extLst>
      <p:ext uri="{BB962C8B-B14F-4D97-AF65-F5344CB8AC3E}">
        <p14:creationId xmlns:p14="http://schemas.microsoft.com/office/powerpoint/2010/main" val="39130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406D7-7D3D-9946-87F8-AAD9AB54A40C}"/>
              </a:ext>
            </a:extLst>
          </p:cNvPr>
          <p:cNvPicPr>
            <a:picLocks noGrp="1" noChangeAspect="1"/>
          </p:cNvPicPr>
          <p:nvPr>
            <p:ph idx="1"/>
          </p:nvPr>
        </p:nvPicPr>
        <p:blipFill>
          <a:blip r:embed="rId2"/>
          <a:stretch>
            <a:fillRect/>
          </a:stretch>
        </p:blipFill>
        <p:spPr>
          <a:xfrm>
            <a:off x="0" y="0"/>
            <a:ext cx="12192000" cy="6312693"/>
          </a:xfrm>
        </p:spPr>
      </p:pic>
      <p:sp>
        <p:nvSpPr>
          <p:cNvPr id="7" name="TextBox 6">
            <a:extLst>
              <a:ext uri="{FF2B5EF4-FFF2-40B4-BE49-F238E27FC236}">
                <a16:creationId xmlns:a16="http://schemas.microsoft.com/office/drawing/2014/main" id="{B8428EAC-60BA-904F-AE13-451EC0B465AD}"/>
              </a:ext>
            </a:extLst>
          </p:cNvPr>
          <p:cNvSpPr txBox="1"/>
          <p:nvPr/>
        </p:nvSpPr>
        <p:spPr>
          <a:xfrm>
            <a:off x="4940300" y="6312694"/>
            <a:ext cx="1778051" cy="369332"/>
          </a:xfrm>
          <a:prstGeom prst="rect">
            <a:avLst/>
          </a:prstGeom>
          <a:noFill/>
        </p:spPr>
        <p:txBody>
          <a:bodyPr wrap="none" rtlCol="0">
            <a:spAutoFit/>
          </a:bodyPr>
          <a:lstStyle/>
          <a:p>
            <a:r>
              <a:rPr lang="en-US" dirty="0"/>
              <a:t>After cleaning</a:t>
            </a:r>
          </a:p>
        </p:txBody>
      </p:sp>
    </p:spTree>
    <p:extLst>
      <p:ext uri="{BB962C8B-B14F-4D97-AF65-F5344CB8AC3E}">
        <p14:creationId xmlns:p14="http://schemas.microsoft.com/office/powerpoint/2010/main" val="3787079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B7D6D-A614-2643-AB7A-FCD9DB4D8A45}"/>
              </a:ext>
            </a:extLst>
          </p:cNvPr>
          <p:cNvSpPr>
            <a:spLocks noGrp="1"/>
          </p:cNvSpPr>
          <p:nvPr>
            <p:ph type="title"/>
          </p:nvPr>
        </p:nvSpPr>
        <p:spPr>
          <a:xfrm>
            <a:off x="1154956" y="1181101"/>
            <a:ext cx="8825657" cy="3215280"/>
          </a:xfrm>
        </p:spPr>
        <p:txBody>
          <a:bodyPr/>
          <a:lstStyle/>
          <a:p>
            <a:pPr algn="ctr"/>
            <a:r>
              <a:rPr lang="en-US" sz="6600" dirty="0"/>
              <a:t>VISUALISING &amp; ANALYSING THE DATA</a:t>
            </a:r>
          </a:p>
        </p:txBody>
      </p:sp>
    </p:spTree>
    <p:extLst>
      <p:ext uri="{BB962C8B-B14F-4D97-AF65-F5344CB8AC3E}">
        <p14:creationId xmlns:p14="http://schemas.microsoft.com/office/powerpoint/2010/main" val="1181985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9CD1046-03E7-BD4F-BE30-9FA8B0269C6E}"/>
              </a:ext>
            </a:extLst>
          </p:cNvPr>
          <p:cNvPicPr>
            <a:picLocks noGrp="1" noChangeAspect="1"/>
          </p:cNvPicPr>
          <p:nvPr>
            <p:ph idx="1"/>
          </p:nvPr>
        </p:nvPicPr>
        <p:blipFill>
          <a:blip r:embed="rId2"/>
          <a:stretch>
            <a:fillRect/>
          </a:stretch>
        </p:blipFill>
        <p:spPr>
          <a:xfrm>
            <a:off x="262890" y="68580"/>
            <a:ext cx="11715750" cy="6375400"/>
          </a:xfrm>
        </p:spPr>
      </p:pic>
      <p:sp>
        <p:nvSpPr>
          <p:cNvPr id="6" name="TextBox 5">
            <a:extLst>
              <a:ext uri="{FF2B5EF4-FFF2-40B4-BE49-F238E27FC236}">
                <a16:creationId xmlns:a16="http://schemas.microsoft.com/office/drawing/2014/main" id="{8D14EC78-F244-C340-8A80-1FE5174B4951}"/>
              </a:ext>
            </a:extLst>
          </p:cNvPr>
          <p:cNvSpPr txBox="1"/>
          <p:nvPr/>
        </p:nvSpPr>
        <p:spPr>
          <a:xfrm>
            <a:off x="2476500" y="6375400"/>
            <a:ext cx="7035800" cy="646331"/>
          </a:xfrm>
          <a:prstGeom prst="rect">
            <a:avLst/>
          </a:prstGeom>
          <a:noFill/>
        </p:spPr>
        <p:txBody>
          <a:bodyPr wrap="square" rtlCol="0">
            <a:spAutoFit/>
          </a:bodyPr>
          <a:lstStyle/>
          <a:p>
            <a:r>
              <a:rPr lang="en-US" dirty="0"/>
              <a:t>Bar plot showing Transfer market trends from 2005 to 2019</a:t>
            </a:r>
          </a:p>
          <a:p>
            <a:endParaRPr lang="en-US" dirty="0"/>
          </a:p>
        </p:txBody>
      </p:sp>
    </p:spTree>
    <p:extLst>
      <p:ext uri="{BB962C8B-B14F-4D97-AF65-F5344CB8AC3E}">
        <p14:creationId xmlns:p14="http://schemas.microsoft.com/office/powerpoint/2010/main" val="20232060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1425</TotalTime>
  <Words>583</Words>
  <Application>Microsoft Office PowerPoint</Application>
  <PresentationFormat>Widescreen</PresentationFormat>
  <Paragraphs>65</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Copperplate Gothic Bold</vt:lpstr>
      <vt:lpstr>Wingdings 3</vt:lpstr>
      <vt:lpstr>Ion</vt:lpstr>
      <vt:lpstr>FOOTBALL TRANSFER MARKET ANALYSIS</vt:lpstr>
      <vt:lpstr>PowerPoint Presentation</vt:lpstr>
      <vt:lpstr>DATASET</vt:lpstr>
      <vt:lpstr>DATA CLEANING</vt:lpstr>
      <vt:lpstr>PowerPoint Presentation</vt:lpstr>
      <vt:lpstr>PowerPoint Presentation</vt:lpstr>
      <vt:lpstr>PowerPoint Presentation</vt:lpstr>
      <vt:lpstr>VISUALISING &amp; ANALYSING THE DATA</vt:lpstr>
      <vt:lpstr>PowerPoint Presentation</vt:lpstr>
      <vt:lpstr>PowerPoint Presentation</vt:lpstr>
      <vt:lpstr>PowerPoint Presentation</vt:lpstr>
      <vt:lpstr>Correlational Analysis</vt:lpstr>
      <vt:lpstr>Market Value vs Transfer Fee</vt:lpstr>
      <vt:lpstr>Age vs Transfer Fee</vt:lpstr>
      <vt:lpstr>Age vs Market Value</vt:lpstr>
      <vt:lpstr>Hypothesis Testing</vt:lpstr>
      <vt:lpstr>Inferences from Data Analysis</vt:lpstr>
      <vt:lpstr>Contd...</vt:lpstr>
      <vt:lpstr>TOOLS USED</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TRANSFER MARKET ANALYSIS</dc:title>
  <dc:creator>Anirudh Ragam</dc:creator>
  <cp:lastModifiedBy>nishant tripathy</cp:lastModifiedBy>
  <cp:revision>33</cp:revision>
  <dcterms:created xsi:type="dcterms:W3CDTF">2019-11-21T12:56:37Z</dcterms:created>
  <dcterms:modified xsi:type="dcterms:W3CDTF">2020-05-01T14:22:07Z</dcterms:modified>
</cp:coreProperties>
</file>